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308" r:id="rId7"/>
    <p:sldId id="309" r:id="rId8"/>
    <p:sldId id="318" r:id="rId9"/>
    <p:sldId id="261" r:id="rId10"/>
    <p:sldId id="310" r:id="rId11"/>
    <p:sldId id="320" r:id="rId12"/>
    <p:sldId id="311" r:id="rId13"/>
    <p:sldId id="322" r:id="rId14"/>
    <p:sldId id="312" r:id="rId15"/>
    <p:sldId id="289" r:id="rId16"/>
    <p:sldId id="313" r:id="rId17"/>
    <p:sldId id="314" r:id="rId18"/>
    <p:sldId id="315" r:id="rId19"/>
    <p:sldId id="319" r:id="rId20"/>
    <p:sldId id="316" r:id="rId21"/>
    <p:sldId id="317" r:id="rId22"/>
    <p:sldId id="323" r:id="rId23"/>
    <p:sldId id="326" r:id="rId24"/>
    <p:sldId id="328" r:id="rId25"/>
    <p:sldId id="330" r:id="rId26"/>
    <p:sldId id="331" r:id="rId27"/>
    <p:sldId id="332" r:id="rId28"/>
    <p:sldId id="334" r:id="rId29"/>
    <p:sldId id="273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ekcja domyślna" id="{8E853B24-E8CA-476D-8E82-EE2AE77E00BF}">
          <p14:sldIdLst>
            <p14:sldId id="256"/>
            <p14:sldId id="257"/>
            <p14:sldId id="308"/>
            <p14:sldId id="309"/>
            <p14:sldId id="318"/>
          </p14:sldIdLst>
        </p14:section>
        <p14:section name="Sekcja bez tytułu" id="{1232EE5C-646C-4C01-8A4E-D19E64D49F1A}">
          <p14:sldIdLst>
            <p14:sldId id="261"/>
            <p14:sldId id="310"/>
            <p14:sldId id="320"/>
            <p14:sldId id="311"/>
            <p14:sldId id="322"/>
            <p14:sldId id="312"/>
            <p14:sldId id="289"/>
            <p14:sldId id="313"/>
            <p14:sldId id="314"/>
            <p14:sldId id="315"/>
            <p14:sldId id="319"/>
            <p14:sldId id="316"/>
            <p14:sldId id="317"/>
            <p14:sldId id="323"/>
            <p14:sldId id="326"/>
            <p14:sldId id="328"/>
            <p14:sldId id="330"/>
            <p14:sldId id="331"/>
            <p14:sldId id="332"/>
            <p14:sldId id="33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343" autoAdjust="0"/>
  </p:normalViewPr>
  <p:slideViewPr>
    <p:cSldViewPr snapToGrid="0">
      <p:cViewPr varScale="1">
        <p:scale>
          <a:sx n="81" d="100"/>
          <a:sy n="81" d="100"/>
        </p:scale>
        <p:origin x="10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6454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Propozycja agendy</a:t>
            </a:r>
          </a:p>
        </p:txBody>
      </p:sp>
    </p:spTree>
    <p:extLst>
      <p:ext uri="{BB962C8B-B14F-4D97-AF65-F5344CB8AC3E}">
        <p14:creationId xmlns:p14="http://schemas.microsoft.com/office/powerpoint/2010/main" val="112419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przyjładowy slajd</a:t>
            </a:r>
          </a:p>
        </p:txBody>
      </p:sp>
    </p:spTree>
    <p:extLst>
      <p:ext uri="{BB962C8B-B14F-4D97-AF65-F5344CB8AC3E}">
        <p14:creationId xmlns:p14="http://schemas.microsoft.com/office/powerpoint/2010/main" val="268883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przyjładowy slajd</a:t>
            </a:r>
          </a:p>
        </p:txBody>
      </p:sp>
    </p:spTree>
    <p:extLst>
      <p:ext uri="{BB962C8B-B14F-4D97-AF65-F5344CB8AC3E}">
        <p14:creationId xmlns:p14="http://schemas.microsoft.com/office/powerpoint/2010/main" val="88104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www.cdzdm.pl/PL-H511/o-zawodach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cdzdm.pl/PL-H456/o-rekrutacji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zdm.pl/PL-H659/moja-strategia-kariery.html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cdzdm.pl/PL-H511/o-zawodach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dzdm.pl/PL-H147/zawody.html" TargetMode="External"/><Relationship Id="rId5" Type="http://schemas.openxmlformats.org/officeDocument/2006/relationships/hyperlink" Target="https://www.cdzdm.pl/PL-H154/studia.html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cdzdm.pl/PL-H153/matura.html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84;p1"/>
          <p:cNvSpPr/>
          <p:nvPr/>
        </p:nvSpPr>
        <p:spPr>
          <a:xfrm>
            <a:off x="325120" y="355600"/>
            <a:ext cx="11790530" cy="6400800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Prostokąt zaokrąglony 1"/>
          <p:cNvSpPr/>
          <p:nvPr/>
        </p:nvSpPr>
        <p:spPr>
          <a:xfrm>
            <a:off x="215840" y="228600"/>
            <a:ext cx="11760301" cy="6400800"/>
          </a:xfrm>
          <a:prstGeom prst="roundRect">
            <a:avLst>
              <a:gd name="adj" fmla="val 28"/>
            </a:avLst>
          </a:prstGeom>
          <a:ln w="57150">
            <a:solidFill>
              <a:srgbClr val="41424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14241"/>
                </a:solidFill>
              </a:defRPr>
            </a:pPr>
            <a:endParaRPr/>
          </a:p>
        </p:txBody>
      </p:sp>
      <p:grpSp>
        <p:nvGrpSpPr>
          <p:cNvPr id="99" name="Google Shape;87;p1"/>
          <p:cNvGrpSpPr/>
          <p:nvPr/>
        </p:nvGrpSpPr>
        <p:grpSpPr>
          <a:xfrm>
            <a:off x="1157457" y="2051049"/>
            <a:ext cx="9877063" cy="2438710"/>
            <a:chOff x="358813" y="393771"/>
            <a:chExt cx="9877062" cy="2438709"/>
          </a:xfrm>
        </p:grpSpPr>
        <p:sp>
          <p:nvSpPr>
            <p:cNvPr id="97" name="Google Shape;88;p1"/>
            <p:cNvSpPr/>
            <p:nvPr/>
          </p:nvSpPr>
          <p:spPr>
            <a:xfrm rot="21360000">
              <a:off x="358813" y="393771"/>
              <a:ext cx="9877062" cy="2438709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414241"/>
                  </a:solidFill>
                </a:defRPr>
              </a:pPr>
              <a:endParaRPr>
                <a:latin typeface="Dosis" panose="02010303020202060003"/>
              </a:endParaRPr>
            </a:p>
          </p:txBody>
        </p:sp>
        <p:sp>
          <p:nvSpPr>
            <p:cNvPr id="98" name="Google Shape;89;p1"/>
            <p:cNvSpPr txBox="1"/>
            <p:nvPr/>
          </p:nvSpPr>
          <p:spPr>
            <a:xfrm rot="21360015">
              <a:off x="1149656" y="889872"/>
              <a:ext cx="8295378" cy="1446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sz="4400">
                  <a:solidFill>
                    <a:srgbClr val="414241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r>
                <a:rPr lang="pl-PL" b="1" dirty="0" smtClean="0">
                  <a:latin typeface="Dosis" panose="02010303020202060003"/>
                </a:rPr>
                <a:t>CENTRUM DORADZTWA ZAWODOWEGO DLA MŁODZIEŻY</a:t>
              </a:r>
              <a:endParaRPr b="1" dirty="0">
                <a:latin typeface="Dosis" panose="02010303020202060003"/>
              </a:endParaRPr>
            </a:p>
          </p:txBody>
        </p:sp>
      </p:grpSp>
      <p:sp>
        <p:nvSpPr>
          <p:cNvPr id="100" name="Google Shape;92;p1"/>
          <p:cNvSpPr txBox="1"/>
          <p:nvPr/>
        </p:nvSpPr>
        <p:spPr>
          <a:xfrm>
            <a:off x="9658441" y="5828489"/>
            <a:ext cx="1916920" cy="58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indent="457200" algn="r">
              <a:defRPr sz="26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lvl1pPr>
          </a:lstStyle>
          <a:p>
            <a:r>
              <a:rPr b="1" dirty="0">
                <a:latin typeface="Dosis" panose="02010303020202060003" pitchFamily="50" charset="-18"/>
              </a:rPr>
              <a:t>cdzdm.pl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3" y="492138"/>
            <a:ext cx="1467398" cy="6682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227" y="139160"/>
            <a:ext cx="7147098" cy="655772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1061" y="2118235"/>
            <a:ext cx="3870311" cy="220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2000" b="1" dirty="0" smtClean="0"/>
              <a:t>Lista zawodów, z których wyniki egzaminu zawodowego uwzględniane są w procesie rekrutacji na Politechnikę poznańską: </a:t>
            </a: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0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997" y="2401866"/>
            <a:ext cx="5907357" cy="438769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5" y="1264837"/>
            <a:ext cx="10777600" cy="1005667"/>
          </a:xfrm>
          <a:prstGeom prst="rect">
            <a:avLst/>
          </a:prstGeom>
        </p:spPr>
      </p:pic>
      <p:sp>
        <p:nvSpPr>
          <p:cNvPr id="8" name="Google Shape;164;g11f8ebcae52_0_0"/>
          <p:cNvSpPr/>
          <p:nvPr/>
        </p:nvSpPr>
        <p:spPr>
          <a:xfrm>
            <a:off x="0" y="0"/>
            <a:ext cx="12192000" cy="1133475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Wyszukiwarka zawodów: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12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77" y="1604266"/>
            <a:ext cx="3662017" cy="426594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7" y="1604266"/>
            <a:ext cx="3581888" cy="426594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05690" y="6251937"/>
            <a:ext cx="7297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414241"/>
                </a:solidFill>
              </a:rPr>
              <a:t>Wejdź  na: </a:t>
            </a: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www.cdzdm.pl/PL-H511/o-zawodach.html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Google Shape;164;g11f8ebcae52_0_0"/>
          <p:cNvSpPr/>
          <p:nvPr/>
        </p:nvSpPr>
        <p:spPr>
          <a:xfrm>
            <a:off x="0" y="0"/>
            <a:ext cx="12192000" cy="1222543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Zawody w technikach i branżowych szkołach I stopnia: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9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74" y="1601853"/>
            <a:ext cx="11004051" cy="5256147"/>
          </a:xfrm>
          <a:prstGeom prst="rect">
            <a:avLst/>
          </a:prstGeom>
        </p:spPr>
      </p:pic>
      <p:sp>
        <p:nvSpPr>
          <p:cNvPr id="6" name="Google Shape;164;g11f8ebcae52_0_0"/>
          <p:cNvSpPr/>
          <p:nvPr/>
        </p:nvSpPr>
        <p:spPr>
          <a:xfrm>
            <a:off x="0" y="0"/>
            <a:ext cx="12192000" cy="1366348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Moja strategia kariery (scenariusze zajęć):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65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g11f8ebcae52_0_0"/>
          <p:cNvSpPr/>
          <p:nvPr/>
        </p:nvSpPr>
        <p:spPr>
          <a:xfrm>
            <a:off x="0" y="-20544"/>
            <a:ext cx="12192000" cy="1814510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Google Shape;106;p2"/>
          <p:cNvSpPr txBox="1"/>
          <p:nvPr/>
        </p:nvSpPr>
        <p:spPr>
          <a:xfrm>
            <a:off x="2452810" y="683115"/>
            <a:ext cx="4631287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sz="2800" b="1" dirty="0" smtClean="0">
                <a:latin typeface="Dosis" panose="02010303020202060003" pitchFamily="50" charset="-18"/>
              </a:rPr>
              <a:t>SZACOWANIE PUNKTÓW</a:t>
            </a:r>
            <a:endParaRPr sz="2800" b="1" dirty="0">
              <a:latin typeface="Dosis" panose="02010303020202060003" pitchFamily="50" charset="-18"/>
            </a:endParaRPr>
          </a:p>
        </p:txBody>
      </p:sp>
      <p:grpSp>
        <p:nvGrpSpPr>
          <p:cNvPr id="7" name="Google Shape;103;p2"/>
          <p:cNvGrpSpPr/>
          <p:nvPr/>
        </p:nvGrpSpPr>
        <p:grpSpPr>
          <a:xfrm>
            <a:off x="841029" y="282285"/>
            <a:ext cx="1231610" cy="1187106"/>
            <a:chOff x="-1" y="-1"/>
            <a:chExt cx="844502" cy="844502"/>
          </a:xfrm>
        </p:grpSpPr>
        <p:sp>
          <p:nvSpPr>
            <p:cNvPr id="8" name="Koło"/>
            <p:cNvSpPr/>
            <p:nvPr/>
          </p:nvSpPr>
          <p:spPr>
            <a:xfrm>
              <a:off x="-1" y="-1"/>
              <a:ext cx="844502" cy="84450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endParaRPr b="1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  <p:sp>
          <p:nvSpPr>
            <p:cNvPr id="9" name="2"/>
            <p:cNvSpPr txBox="1"/>
            <p:nvPr/>
          </p:nvSpPr>
          <p:spPr>
            <a:xfrm>
              <a:off x="188448" y="192366"/>
              <a:ext cx="467604" cy="459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lvl1pPr>
            </a:lstStyle>
            <a:p>
              <a:r>
                <a:rPr lang="pl-PL" sz="3600" b="1" dirty="0">
                  <a:solidFill>
                    <a:srgbClr val="414241"/>
                  </a:solidFill>
                  <a:latin typeface="Dosis" panose="02010303020202060003" pitchFamily="50" charset="-18"/>
                </a:rPr>
                <a:t>2</a:t>
              </a:r>
              <a:endParaRPr sz="3600" b="1" dirty="0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</p:grpSp>
      <p:sp>
        <p:nvSpPr>
          <p:cNvPr id="18" name="Prostokąt 17"/>
          <p:cNvSpPr/>
          <p:nvPr/>
        </p:nvSpPr>
        <p:spPr>
          <a:xfrm>
            <a:off x="919885" y="2505579"/>
            <a:ext cx="5006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ZASADY PRZELICZANIA 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PUNKTÓW:</a:t>
            </a:r>
            <a:endParaRPr lang="pl-PL" sz="2400" b="1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919885" y="3325339"/>
            <a:ext cx="10507217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2400" dirty="0"/>
              <a:t>Za co uczeń otrzyma punkty w procesie rekrutacji?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2400" dirty="0"/>
              <a:t>Ile punktów uczeń może maksymalnie uzyskać za egzamin ósmoklasisty?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2400" dirty="0"/>
              <a:t>Z których przedmiotów oceny będą się liczyć?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2400" dirty="0"/>
              <a:t>Za jakie inne aktywności i osiągnięcia uczeń może otrzymać punkty dodatkowe? </a:t>
            </a:r>
            <a:endParaRPr lang="pl-PL" sz="2400" dirty="0" smtClean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64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026" y="149680"/>
            <a:ext cx="6487430" cy="6506483"/>
          </a:xfrm>
          <a:prstGeom prst="rect">
            <a:avLst/>
          </a:prstGeom>
        </p:spPr>
      </p:pic>
      <p:sp>
        <p:nvSpPr>
          <p:cNvPr id="5" name="Google Shape;97;p2"/>
          <p:cNvSpPr/>
          <p:nvPr/>
        </p:nvSpPr>
        <p:spPr>
          <a:xfrm>
            <a:off x="0" y="-1"/>
            <a:ext cx="4554583" cy="6858001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aseline="-25000" dirty="0"/>
          </a:p>
        </p:txBody>
      </p:sp>
      <p:sp>
        <p:nvSpPr>
          <p:cNvPr id="6" name="Google Shape;99;p2"/>
          <p:cNvSpPr/>
          <p:nvPr/>
        </p:nvSpPr>
        <p:spPr>
          <a:xfrm rot="57162">
            <a:off x="285633" y="2440113"/>
            <a:ext cx="3983316" cy="2030023"/>
          </a:xfrm>
          <a:prstGeom prst="rect">
            <a:avLst/>
          </a:prstGeom>
          <a:solidFill>
            <a:srgbClr val="FFFFFF"/>
          </a:solidFill>
          <a:ln w="38100">
            <a:solidFill>
              <a:srgbClr val="414241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414241"/>
                </a:solidFill>
              </a:defRPr>
            </a:pPr>
            <a:endParaRPr>
              <a:ln>
                <a:solidFill>
                  <a:srgbClr val="414241"/>
                </a:solidFill>
              </a:ln>
              <a:solidFill>
                <a:srgbClr val="41424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83474" y="2767280"/>
            <a:ext cx="338763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Dosis" panose="02010803020202060003" pitchFamily="50" charset="-18"/>
                <a:sym typeface="Calibri"/>
              </a:rPr>
              <a:t>Szacowanie punktów:</a:t>
            </a:r>
            <a:r>
              <a:rPr kumimoji="0" lang="pl-PL" sz="40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Dosis" panose="02010803020202060003" pitchFamily="50" charset="-18"/>
                <a:sym typeface="Calibri"/>
              </a:rPr>
              <a:t> </a:t>
            </a:r>
            <a:endParaRPr kumimoji="0" lang="pl-PL" sz="40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Dosis" panose="02010803020202060003" pitchFamily="50" charset="-18"/>
              <a:sym typeface="Calibri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1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212;g11f03832672_0_76"/>
          <p:cNvSpPr/>
          <p:nvPr/>
        </p:nvSpPr>
        <p:spPr>
          <a:xfrm>
            <a:off x="5506966" y="-1"/>
            <a:ext cx="6685034" cy="6858000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Google Shape;215;g11f03832672_0_76"/>
          <p:cNvSpPr txBox="1"/>
          <p:nvPr/>
        </p:nvSpPr>
        <p:spPr>
          <a:xfrm>
            <a:off x="6113523" y="1612202"/>
            <a:ext cx="5157051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b="1" dirty="0" smtClean="0">
                <a:latin typeface="Dosis" panose="02010303020202060003" pitchFamily="50" charset="-18"/>
              </a:rPr>
              <a:t>Materiały: </a:t>
            </a:r>
            <a:endParaRPr b="1" dirty="0">
              <a:latin typeface="Dosis" panose="02010303020202060003" pitchFamily="50" charset="-18"/>
            </a:endParaRPr>
          </a:p>
        </p:txBody>
      </p:sp>
      <p:sp>
        <p:nvSpPr>
          <p:cNvPr id="176" name="Google Shape;216;g11f03832672_0_76"/>
          <p:cNvSpPr txBox="1"/>
          <p:nvPr/>
        </p:nvSpPr>
        <p:spPr>
          <a:xfrm>
            <a:off x="6529540" y="3428999"/>
            <a:ext cx="5157051" cy="43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200">
                <a:solidFill>
                  <a:srgbClr val="414241"/>
                </a:solidFill>
              </a:defRPr>
            </a:lvl1pPr>
          </a:lstStyle>
          <a:p>
            <a:endParaRPr dirty="0"/>
          </a:p>
        </p:txBody>
      </p:sp>
      <p:pic>
        <p:nvPicPr>
          <p:cNvPr id="178" name="Google Shape;213;g11f03832672_0_76" descr="Google Shape;213;g11f03832672_0_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4" y="1284074"/>
            <a:ext cx="5411868" cy="388881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340;g11f8ebcae52_1_2"/>
          <p:cNvSpPr txBox="1"/>
          <p:nvPr/>
        </p:nvSpPr>
        <p:spPr>
          <a:xfrm>
            <a:off x="5696000" y="2607623"/>
            <a:ext cx="6496000" cy="302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/>
              <a:t>Zestawienie </a:t>
            </a:r>
            <a:r>
              <a:rPr lang="pl-PL" b="1" dirty="0" smtClean="0"/>
              <a:t>wyników rekrutacji do szkół ponadpodstawowych </a:t>
            </a:r>
            <a:r>
              <a:rPr lang="pl-PL" b="1" dirty="0"/>
              <a:t>- </a:t>
            </a:r>
            <a:r>
              <a:rPr lang="pl-PL" b="1" dirty="0" smtClean="0"/>
              <a:t>    </a:t>
            </a:r>
            <a:r>
              <a:rPr lang="pl-PL" dirty="0" smtClean="0">
                <a:hlinkClick r:id="rId4"/>
              </a:rPr>
              <a:t>https</a:t>
            </a:r>
            <a:r>
              <a:rPr lang="pl-PL" dirty="0">
                <a:hlinkClick r:id="rId4"/>
              </a:rPr>
              <a:t>://</a:t>
            </a:r>
            <a:r>
              <a:rPr lang="pl-PL" dirty="0" smtClean="0">
                <a:hlinkClick r:id="rId4"/>
              </a:rPr>
              <a:t>www.cdzdm.pl/PL-H456/o-rekrutacji.html</a:t>
            </a: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 smtClean="0"/>
              <a:t>Narzędziownik – karty pracy </a:t>
            </a:r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r>
              <a:rPr lang="pl-PL" b="1" dirty="0" smtClean="0"/>
              <a:t>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55" y="1938569"/>
            <a:ext cx="3949518" cy="16754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68" y="3770616"/>
            <a:ext cx="8473441" cy="149294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004" y="5329473"/>
            <a:ext cx="8421780" cy="146727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004" y="1970965"/>
            <a:ext cx="8468364" cy="167750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61290" y="2625051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Liceum ogólnokształcące:</a:t>
            </a:r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962917" y="4288551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Technikum: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264399" y="5888747"/>
            <a:ext cx="3000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Branżowa szkoła I stopnia:</a:t>
            </a:r>
            <a:endParaRPr lang="pl-PL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57" y="1265451"/>
            <a:ext cx="8421779" cy="823943"/>
          </a:xfrm>
          <a:prstGeom prst="rect">
            <a:avLst/>
          </a:prstGeom>
        </p:spPr>
      </p:pic>
      <p:cxnSp>
        <p:nvCxnSpPr>
          <p:cNvPr id="13" name="Łącznik prosty 12"/>
          <p:cNvCxnSpPr/>
          <p:nvPr/>
        </p:nvCxnSpPr>
        <p:spPr>
          <a:xfrm flipV="1">
            <a:off x="0" y="3680507"/>
            <a:ext cx="11591699" cy="354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Łącznik prosty 15"/>
          <p:cNvCxnSpPr/>
          <p:nvPr/>
        </p:nvCxnSpPr>
        <p:spPr>
          <a:xfrm flipV="1">
            <a:off x="0" y="5329473"/>
            <a:ext cx="11661368" cy="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Łącznik prosty 16"/>
          <p:cNvCxnSpPr/>
          <p:nvPr/>
        </p:nvCxnSpPr>
        <p:spPr>
          <a:xfrm flipV="1">
            <a:off x="0" y="2060811"/>
            <a:ext cx="11591699" cy="993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Google Shape;164;g11f8ebcae52_0_0"/>
          <p:cNvSpPr/>
          <p:nvPr/>
        </p:nvSpPr>
        <p:spPr>
          <a:xfrm>
            <a:off x="0" y="0"/>
            <a:ext cx="12192000" cy="1162980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Zestawienie wyników rekrutacji do szkół ponadpodstawowych: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1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g11f8ebcae52_0_0"/>
          <p:cNvSpPr/>
          <p:nvPr/>
        </p:nvSpPr>
        <p:spPr>
          <a:xfrm>
            <a:off x="0" y="-20544"/>
            <a:ext cx="12192000" cy="1770967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Google Shape;106;p2"/>
          <p:cNvSpPr txBox="1"/>
          <p:nvPr/>
        </p:nvSpPr>
        <p:spPr>
          <a:xfrm>
            <a:off x="2452810" y="683115"/>
            <a:ext cx="4631287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sz="2800" b="1" dirty="0" smtClean="0">
                <a:latin typeface="Dosis" panose="02010303020202060003" pitchFamily="50" charset="-18"/>
              </a:rPr>
              <a:t>NARZĘDZIOWNIK – karty pracy </a:t>
            </a:r>
            <a:endParaRPr sz="2800" b="1" dirty="0">
              <a:latin typeface="Dosis" panose="02010303020202060003" pitchFamily="50" charset="-18"/>
            </a:endParaRPr>
          </a:p>
        </p:txBody>
      </p:sp>
      <p:grpSp>
        <p:nvGrpSpPr>
          <p:cNvPr id="7" name="Google Shape;103;p2"/>
          <p:cNvGrpSpPr/>
          <p:nvPr/>
        </p:nvGrpSpPr>
        <p:grpSpPr>
          <a:xfrm>
            <a:off x="841029" y="282285"/>
            <a:ext cx="1231610" cy="1187106"/>
            <a:chOff x="-1" y="-1"/>
            <a:chExt cx="844502" cy="844502"/>
          </a:xfrm>
        </p:grpSpPr>
        <p:sp>
          <p:nvSpPr>
            <p:cNvPr id="8" name="Koło"/>
            <p:cNvSpPr/>
            <p:nvPr/>
          </p:nvSpPr>
          <p:spPr>
            <a:xfrm>
              <a:off x="-1" y="-1"/>
              <a:ext cx="844502" cy="84450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endParaRPr b="1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  <p:sp>
          <p:nvSpPr>
            <p:cNvPr id="9" name="2"/>
            <p:cNvSpPr txBox="1"/>
            <p:nvPr/>
          </p:nvSpPr>
          <p:spPr>
            <a:xfrm>
              <a:off x="188448" y="192366"/>
              <a:ext cx="467604" cy="459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lvl1pPr>
            </a:lstStyle>
            <a:p>
              <a:r>
                <a:rPr lang="pl-PL" sz="3600" b="1" dirty="0">
                  <a:solidFill>
                    <a:srgbClr val="414241"/>
                  </a:solidFill>
                  <a:latin typeface="Dosis" panose="02010303020202060003" pitchFamily="50" charset="-18"/>
                </a:rPr>
                <a:t>3</a:t>
              </a:r>
              <a:endParaRPr sz="3600" b="1" dirty="0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74" y="2041769"/>
            <a:ext cx="5202799" cy="461366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06" y="2044406"/>
            <a:ext cx="5151136" cy="461103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68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g11f8ebcae52_0_0"/>
          <p:cNvSpPr/>
          <p:nvPr/>
        </p:nvSpPr>
        <p:spPr>
          <a:xfrm>
            <a:off x="0" y="-20544"/>
            <a:ext cx="12192000" cy="1779675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Google Shape;106;p2"/>
          <p:cNvSpPr txBox="1"/>
          <p:nvPr/>
        </p:nvSpPr>
        <p:spPr>
          <a:xfrm>
            <a:off x="2452810" y="683115"/>
            <a:ext cx="4631287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sz="2800" b="1" dirty="0" smtClean="0">
                <a:latin typeface="Dosis" panose="02010303020202060003" pitchFamily="50" charset="-18"/>
              </a:rPr>
              <a:t>ARENA ZAWODÓW </a:t>
            </a:r>
            <a:endParaRPr sz="2800" b="1" dirty="0">
              <a:latin typeface="Dosis" panose="02010303020202060003" pitchFamily="50" charset="-18"/>
            </a:endParaRPr>
          </a:p>
        </p:txBody>
      </p:sp>
      <p:grpSp>
        <p:nvGrpSpPr>
          <p:cNvPr id="7" name="Google Shape;103;p2"/>
          <p:cNvGrpSpPr/>
          <p:nvPr/>
        </p:nvGrpSpPr>
        <p:grpSpPr>
          <a:xfrm>
            <a:off x="841029" y="282285"/>
            <a:ext cx="1231610" cy="1187106"/>
            <a:chOff x="-1" y="-1"/>
            <a:chExt cx="844502" cy="844502"/>
          </a:xfrm>
        </p:grpSpPr>
        <p:sp>
          <p:nvSpPr>
            <p:cNvPr id="8" name="Koło"/>
            <p:cNvSpPr/>
            <p:nvPr/>
          </p:nvSpPr>
          <p:spPr>
            <a:xfrm>
              <a:off x="-1" y="-1"/>
              <a:ext cx="844502" cy="84450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endParaRPr b="1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  <p:sp>
          <p:nvSpPr>
            <p:cNvPr id="9" name="2"/>
            <p:cNvSpPr txBox="1"/>
            <p:nvPr/>
          </p:nvSpPr>
          <p:spPr>
            <a:xfrm>
              <a:off x="188448" y="192366"/>
              <a:ext cx="467604" cy="459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lvl1pPr>
            </a:lstStyle>
            <a:p>
              <a:r>
                <a:rPr lang="pl-PL" sz="3600" b="1" dirty="0">
                  <a:solidFill>
                    <a:srgbClr val="414241"/>
                  </a:solidFill>
                  <a:latin typeface="Dosis" panose="02010303020202060003" pitchFamily="50" charset="-18"/>
                </a:rPr>
                <a:t>4</a:t>
              </a:r>
              <a:endParaRPr sz="3600" b="1" dirty="0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</p:grpSp>
      <p:sp>
        <p:nvSpPr>
          <p:cNvPr id="5" name="Prostokąt 4"/>
          <p:cNvSpPr/>
          <p:nvPr/>
        </p:nvSpPr>
        <p:spPr>
          <a:xfrm>
            <a:off x="759794" y="2212785"/>
            <a:ext cx="10917856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dirty="0" smtClean="0"/>
              <a:t>Na wydarzeniu prezentowane są </a:t>
            </a:r>
            <a:r>
              <a:rPr lang="pl-PL" b="1" dirty="0" smtClean="0"/>
              <a:t>zawody</a:t>
            </a:r>
            <a:r>
              <a:rPr lang="pl-PL" dirty="0" smtClean="0"/>
              <a:t>, w postaci 12 wysp tematycznych – nie szkoły.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dirty="0" smtClean="0"/>
              <a:t>Na niektórych wyspach obecni są </a:t>
            </a:r>
            <a:r>
              <a:rPr lang="pl-PL" b="1" dirty="0" smtClean="0"/>
              <a:t>pracodawcy</a:t>
            </a:r>
            <a:r>
              <a:rPr lang="pl-PL" dirty="0" smtClean="0"/>
              <a:t>.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dirty="0" smtClean="0"/>
              <a:t>Arena Zawodów może być wstępem przed udziałem w </a:t>
            </a:r>
            <a:r>
              <a:rPr lang="pl-PL" b="1" dirty="0" smtClean="0"/>
              <a:t>Targach Edukacyjnych </a:t>
            </a:r>
            <a:r>
              <a:rPr lang="pl-PL" dirty="0" smtClean="0"/>
              <a:t>gdzie prezentują się szkoły.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dirty="0" smtClean="0"/>
              <a:t>Podczas wydarzenia będzie można porozmawiać z </a:t>
            </a:r>
            <a:r>
              <a:rPr lang="pl-PL" b="1" dirty="0" smtClean="0"/>
              <a:t>doradcą zawodowym</a:t>
            </a:r>
            <a:r>
              <a:rPr lang="pl-PL" dirty="0" smtClean="0"/>
              <a:t>.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dirty="0" smtClean="0"/>
              <a:t>Punkt doradczy </a:t>
            </a:r>
            <a:r>
              <a:rPr lang="pl-PL" b="1" dirty="0" smtClean="0"/>
              <a:t>UNICEF</a:t>
            </a:r>
            <a:r>
              <a:rPr lang="pl-PL" dirty="0" smtClean="0"/>
              <a:t> – skierowany dla uczniów ukraińskich.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 smtClean="0"/>
              <a:t>Lista zawodów </a:t>
            </a:r>
            <a:r>
              <a:rPr lang="pl-PL" dirty="0" smtClean="0"/>
              <a:t>– zbieranie informacji o interesujących zawodach, </a:t>
            </a:r>
            <a:r>
              <a:rPr lang="pl-PL" b="1" dirty="0" smtClean="0"/>
              <a:t>Moje pomysły na… </a:t>
            </a:r>
            <a:r>
              <a:rPr lang="pl-PL" dirty="0" smtClean="0"/>
              <a:t>(karty pracy </a:t>
            </a:r>
            <a:r>
              <a:rPr lang="pl-PL" dirty="0" err="1" smtClean="0"/>
              <a:t>Narzędziownik</a:t>
            </a:r>
            <a:r>
              <a:rPr lang="pl-PL" dirty="0" smtClean="0"/>
              <a:t>).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95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97;p2"/>
          <p:cNvSpPr/>
          <p:nvPr/>
        </p:nvSpPr>
        <p:spPr>
          <a:xfrm>
            <a:off x="0" y="0"/>
            <a:ext cx="4929397" cy="6858001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aseline="-25000" dirty="0"/>
          </a:p>
        </p:txBody>
      </p:sp>
      <p:sp>
        <p:nvSpPr>
          <p:cNvPr id="103" name="Google Shape;99;p2"/>
          <p:cNvSpPr/>
          <p:nvPr/>
        </p:nvSpPr>
        <p:spPr>
          <a:xfrm rot="57162">
            <a:off x="352512" y="2337410"/>
            <a:ext cx="4294196" cy="2120668"/>
          </a:xfrm>
          <a:prstGeom prst="rect">
            <a:avLst/>
          </a:prstGeom>
          <a:solidFill>
            <a:srgbClr val="FFFFFF"/>
          </a:solidFill>
          <a:ln w="38100">
            <a:solidFill>
              <a:srgbClr val="414241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414241"/>
                </a:solidFill>
              </a:defRPr>
            </a:pPr>
            <a:endParaRPr>
              <a:ln>
                <a:solidFill>
                  <a:srgbClr val="414241"/>
                </a:solidFill>
              </a:ln>
              <a:solidFill>
                <a:srgbClr val="414241"/>
              </a:solidFill>
            </a:endParaRPr>
          </a:p>
        </p:txBody>
      </p:sp>
      <p:sp>
        <p:nvSpPr>
          <p:cNvPr id="104" name="Google Shape;100;p2"/>
          <p:cNvSpPr txBox="1"/>
          <p:nvPr/>
        </p:nvSpPr>
        <p:spPr>
          <a:xfrm rot="57073">
            <a:off x="366967" y="2530737"/>
            <a:ext cx="4335961" cy="156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3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lvl1pPr>
          </a:lstStyle>
          <a:p>
            <a:r>
              <a:rPr lang="pl-PL" b="1" dirty="0" smtClean="0">
                <a:latin typeface="Dosis" panose="02010303020202060003" pitchFamily="50" charset="-18"/>
              </a:rPr>
              <a:t>Jak przygotować </a:t>
            </a:r>
          </a:p>
          <a:p>
            <a:r>
              <a:rPr lang="pl-PL" b="1" dirty="0" smtClean="0">
                <a:latin typeface="Dosis" panose="02010303020202060003" pitchFamily="50" charset="-18"/>
              </a:rPr>
              <a:t>ucznia do udziału </a:t>
            </a:r>
          </a:p>
          <a:p>
            <a:r>
              <a:rPr lang="pl-PL" b="1" dirty="0" smtClean="0">
                <a:latin typeface="Dosis" panose="02010303020202060003" pitchFamily="50" charset="-18"/>
              </a:rPr>
              <a:t>w Arenie Zawodów? </a:t>
            </a:r>
            <a:endParaRPr b="1" dirty="0">
              <a:latin typeface="Dosis" panose="02010303020202060003" pitchFamily="50" charset="-18"/>
            </a:endParaRPr>
          </a:p>
        </p:txBody>
      </p:sp>
      <p:sp>
        <p:nvSpPr>
          <p:cNvPr id="120" name="Google Shape;106;p2"/>
          <p:cNvSpPr txBox="1"/>
          <p:nvPr/>
        </p:nvSpPr>
        <p:spPr>
          <a:xfrm>
            <a:off x="7229787" y="586289"/>
            <a:ext cx="4631287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sz="2800" b="1" dirty="0" smtClean="0">
                <a:latin typeface="Dosis" panose="02010303020202060003" pitchFamily="50" charset="-18"/>
              </a:rPr>
              <a:t>SYSTEM EDUKACJI W POLSCE </a:t>
            </a:r>
            <a:endParaRPr sz="2800" b="1" dirty="0">
              <a:latin typeface="Dosis" panose="02010303020202060003" pitchFamily="50" charset="-18"/>
            </a:endParaRPr>
          </a:p>
        </p:txBody>
      </p:sp>
      <p:sp>
        <p:nvSpPr>
          <p:cNvPr id="121" name="Google Shape;107;p2"/>
          <p:cNvSpPr txBox="1"/>
          <p:nvPr/>
        </p:nvSpPr>
        <p:spPr>
          <a:xfrm>
            <a:off x="7229787" y="2188177"/>
            <a:ext cx="4173278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sz="2800" b="1" dirty="0" smtClean="0">
                <a:latin typeface="Dosis" panose="02010303020202060003" pitchFamily="50" charset="-18"/>
              </a:rPr>
              <a:t>SZACOWANIE PUNKTÓW  </a:t>
            </a:r>
            <a:endParaRPr lang="pl-PL" sz="2800" b="1" dirty="0">
              <a:latin typeface="Dosis" panose="02010303020202060003" pitchFamily="50" charset="-18"/>
            </a:endParaRPr>
          </a:p>
        </p:txBody>
      </p:sp>
      <p:sp>
        <p:nvSpPr>
          <p:cNvPr id="122" name="Google Shape;108;p2"/>
          <p:cNvSpPr txBox="1"/>
          <p:nvPr/>
        </p:nvSpPr>
        <p:spPr>
          <a:xfrm>
            <a:off x="7229787" y="3905311"/>
            <a:ext cx="4962213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sz="2800" b="1" dirty="0" smtClean="0">
                <a:latin typeface="Dosis" panose="02010303020202060003" pitchFamily="50" charset="-18"/>
              </a:rPr>
              <a:t>NARZĘDZIOWNIK – karty pracy </a:t>
            </a:r>
            <a:endParaRPr lang="pl-PL" sz="2800" b="1" dirty="0">
              <a:latin typeface="Dosis" panose="02010303020202060003" pitchFamily="50" charset="-18"/>
            </a:endParaRPr>
          </a:p>
        </p:txBody>
      </p:sp>
      <p:sp>
        <p:nvSpPr>
          <p:cNvPr id="123" name="Google Shape;109;p2"/>
          <p:cNvSpPr txBox="1"/>
          <p:nvPr/>
        </p:nvSpPr>
        <p:spPr>
          <a:xfrm>
            <a:off x="7229787" y="5608888"/>
            <a:ext cx="3954309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sz="2800" b="1" dirty="0" smtClean="0">
                <a:latin typeface="Dosis" panose="02010303020202060003" pitchFamily="50" charset="-18"/>
              </a:rPr>
              <a:t>ARENA ZAWODÓW </a:t>
            </a:r>
            <a:endParaRPr sz="2800" b="1" dirty="0">
              <a:latin typeface="Dosis" panose="02010303020202060003" pitchFamily="50" charset="-18"/>
            </a:endParaRPr>
          </a:p>
        </p:txBody>
      </p:sp>
      <p:grpSp>
        <p:nvGrpSpPr>
          <p:cNvPr id="26" name="Google Shape;103;p2"/>
          <p:cNvGrpSpPr/>
          <p:nvPr/>
        </p:nvGrpSpPr>
        <p:grpSpPr>
          <a:xfrm>
            <a:off x="5569784" y="1946408"/>
            <a:ext cx="1231610" cy="1187106"/>
            <a:chOff x="-1" y="-1"/>
            <a:chExt cx="844502" cy="844502"/>
          </a:xfrm>
        </p:grpSpPr>
        <p:sp>
          <p:nvSpPr>
            <p:cNvPr id="27" name="Koło"/>
            <p:cNvSpPr/>
            <p:nvPr/>
          </p:nvSpPr>
          <p:spPr>
            <a:xfrm>
              <a:off x="-1" y="-1"/>
              <a:ext cx="844502" cy="84450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endParaRPr b="1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  <p:sp>
          <p:nvSpPr>
            <p:cNvPr id="28" name="2"/>
            <p:cNvSpPr txBox="1"/>
            <p:nvPr/>
          </p:nvSpPr>
          <p:spPr>
            <a:xfrm>
              <a:off x="188448" y="216266"/>
              <a:ext cx="467604" cy="411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lvl1pPr>
            </a:lstStyle>
            <a:p>
              <a:r>
                <a:rPr lang="pl-PL" sz="3600" b="1" dirty="0" smtClean="0">
                  <a:solidFill>
                    <a:srgbClr val="414241"/>
                  </a:solidFill>
                  <a:latin typeface="Dosis" panose="02010303020202060003" pitchFamily="50" charset="-18"/>
                </a:rPr>
                <a:t>2</a:t>
              </a:r>
              <a:endParaRPr sz="3600" b="1" dirty="0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</p:grpSp>
      <p:grpSp>
        <p:nvGrpSpPr>
          <p:cNvPr id="29" name="Google Shape;103;p2"/>
          <p:cNvGrpSpPr/>
          <p:nvPr/>
        </p:nvGrpSpPr>
        <p:grpSpPr>
          <a:xfrm>
            <a:off x="5569784" y="282285"/>
            <a:ext cx="1231610" cy="1187106"/>
            <a:chOff x="-1" y="-1"/>
            <a:chExt cx="844502" cy="844502"/>
          </a:xfrm>
        </p:grpSpPr>
        <p:sp>
          <p:nvSpPr>
            <p:cNvPr id="30" name="Koło"/>
            <p:cNvSpPr/>
            <p:nvPr/>
          </p:nvSpPr>
          <p:spPr>
            <a:xfrm>
              <a:off x="-1" y="-1"/>
              <a:ext cx="844502" cy="84450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endParaRPr b="1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  <p:sp>
          <p:nvSpPr>
            <p:cNvPr id="31" name="2"/>
            <p:cNvSpPr txBox="1"/>
            <p:nvPr/>
          </p:nvSpPr>
          <p:spPr>
            <a:xfrm>
              <a:off x="188448" y="216266"/>
              <a:ext cx="467604" cy="411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lvl1pPr>
            </a:lstStyle>
            <a:p>
              <a:r>
                <a:rPr lang="pl-PL" sz="3600" b="1" dirty="0">
                  <a:solidFill>
                    <a:srgbClr val="414241"/>
                  </a:solidFill>
                  <a:latin typeface="Dosis" panose="02010303020202060003" pitchFamily="50" charset="-18"/>
                </a:rPr>
                <a:t>1</a:t>
              </a:r>
              <a:endParaRPr sz="3600" b="1" dirty="0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</p:grpSp>
      <p:grpSp>
        <p:nvGrpSpPr>
          <p:cNvPr id="32" name="Google Shape;103;p2"/>
          <p:cNvGrpSpPr/>
          <p:nvPr/>
        </p:nvGrpSpPr>
        <p:grpSpPr>
          <a:xfrm>
            <a:off x="5569784" y="3610531"/>
            <a:ext cx="1231610" cy="1187106"/>
            <a:chOff x="-1" y="-1"/>
            <a:chExt cx="844502" cy="844502"/>
          </a:xfrm>
        </p:grpSpPr>
        <p:sp>
          <p:nvSpPr>
            <p:cNvPr id="33" name="Koło"/>
            <p:cNvSpPr/>
            <p:nvPr/>
          </p:nvSpPr>
          <p:spPr>
            <a:xfrm>
              <a:off x="-1" y="-1"/>
              <a:ext cx="844502" cy="84450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endParaRPr b="1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  <p:sp>
          <p:nvSpPr>
            <p:cNvPr id="34" name="2"/>
            <p:cNvSpPr txBox="1"/>
            <p:nvPr/>
          </p:nvSpPr>
          <p:spPr>
            <a:xfrm>
              <a:off x="188448" y="216266"/>
              <a:ext cx="467604" cy="411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lvl1pPr>
            </a:lstStyle>
            <a:p>
              <a:r>
                <a:rPr lang="pl-PL" sz="3600" b="1" dirty="0">
                  <a:solidFill>
                    <a:srgbClr val="414241"/>
                  </a:solidFill>
                  <a:latin typeface="Dosis" panose="02010303020202060003" pitchFamily="50" charset="-18"/>
                </a:rPr>
                <a:t>3</a:t>
              </a:r>
              <a:endParaRPr sz="3600" b="1" dirty="0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</p:grpSp>
      <p:grpSp>
        <p:nvGrpSpPr>
          <p:cNvPr id="35" name="Google Shape;103;p2"/>
          <p:cNvGrpSpPr/>
          <p:nvPr/>
        </p:nvGrpSpPr>
        <p:grpSpPr>
          <a:xfrm>
            <a:off x="5569784" y="5274654"/>
            <a:ext cx="1231610" cy="1187106"/>
            <a:chOff x="-1" y="-1"/>
            <a:chExt cx="844502" cy="844502"/>
          </a:xfrm>
        </p:grpSpPr>
        <p:sp>
          <p:nvSpPr>
            <p:cNvPr id="36" name="Koło"/>
            <p:cNvSpPr/>
            <p:nvPr/>
          </p:nvSpPr>
          <p:spPr>
            <a:xfrm>
              <a:off x="-1" y="-1"/>
              <a:ext cx="844502" cy="84450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endParaRPr b="1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  <p:sp>
          <p:nvSpPr>
            <p:cNvPr id="37" name="2"/>
            <p:cNvSpPr txBox="1"/>
            <p:nvPr/>
          </p:nvSpPr>
          <p:spPr>
            <a:xfrm>
              <a:off x="188448" y="216266"/>
              <a:ext cx="467604" cy="411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lvl1pPr>
            </a:lstStyle>
            <a:p>
              <a:r>
                <a:rPr lang="pl-PL" sz="3600" b="1" dirty="0">
                  <a:solidFill>
                    <a:srgbClr val="414241"/>
                  </a:solidFill>
                  <a:latin typeface="Dosis" panose="02010303020202060003" pitchFamily="50" charset="-18"/>
                </a:rPr>
                <a:t>4</a:t>
              </a:r>
              <a:endParaRPr sz="3600" b="1" dirty="0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4;g11f8ebcae52_0_0"/>
          <p:cNvSpPr/>
          <p:nvPr/>
        </p:nvSpPr>
        <p:spPr>
          <a:xfrm>
            <a:off x="0" y="0"/>
            <a:ext cx="12192000" cy="1140823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numCol="1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12 wysp tematycznych na Arenie Zawodów: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55621" y="1333694"/>
            <a:ext cx="3599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Tx/>
              <a:buAutoNum type="romanUcPeriod"/>
            </a:pPr>
            <a:r>
              <a:rPr lang="pl-PL" sz="2400" dirty="0">
                <a:latin typeface="Dosis" panose="02010803020202060003" pitchFamily="50" charset="-18"/>
              </a:rPr>
              <a:t>NOWE TECHNOLOGIE </a:t>
            </a:r>
            <a:r>
              <a:rPr lang="pl-PL" sz="2400" dirty="0" smtClean="0">
                <a:latin typeface="Dosis" panose="02010803020202060003" pitchFamily="50" charset="-18"/>
              </a:rPr>
              <a:t>IT: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60426" y="1732132"/>
            <a:ext cx="6096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teleinformatyk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</a:t>
            </a:r>
            <a:r>
              <a:rPr lang="pl-PL" sz="1600" dirty="0"/>
              <a:t>programista </a:t>
            </a:r>
            <a:endParaRPr lang="pl-PL" sz="1600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</a:t>
            </a:r>
            <a:r>
              <a:rPr lang="pl-PL" sz="1600" dirty="0"/>
              <a:t>informatyk </a:t>
            </a:r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55621" y="2970035"/>
            <a:ext cx="4281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II.   EKONOMIA </a:t>
            </a:r>
            <a:r>
              <a:rPr lang="pl-PL" sz="2400" dirty="0">
                <a:latin typeface="Dosis" panose="02010803020202060003" pitchFamily="50" charset="-18"/>
              </a:rPr>
              <a:t>I </a:t>
            </a:r>
            <a:r>
              <a:rPr lang="pl-PL" sz="2400" dirty="0" smtClean="0">
                <a:latin typeface="Dosis" panose="02010803020202060003" pitchFamily="50" charset="-18"/>
              </a:rPr>
              <a:t>ADMINISTRACJA: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60426" y="3356242"/>
            <a:ext cx="6096000" cy="749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</a:t>
            </a:r>
            <a:r>
              <a:rPr lang="pl-PL" sz="1600" dirty="0" smtClean="0"/>
              <a:t>ekonomista 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</a:t>
            </a:r>
            <a:r>
              <a:rPr lang="pl-PL" sz="1600" dirty="0" smtClean="0"/>
              <a:t>rachunkowości </a:t>
            </a:r>
            <a:endParaRPr lang="pl-PL" sz="1600" dirty="0"/>
          </a:p>
        </p:txBody>
      </p:sp>
      <p:sp>
        <p:nvSpPr>
          <p:cNvPr id="16" name="Prostokąt 15"/>
          <p:cNvSpPr/>
          <p:nvPr/>
        </p:nvSpPr>
        <p:spPr>
          <a:xfrm>
            <a:off x="555621" y="4294209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III.   ŚRODOWISKO: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960427" y="4755875"/>
            <a:ext cx="9218998" cy="112646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</a:t>
            </a:r>
            <a:r>
              <a:rPr lang="pl-PL" sz="1600" dirty="0" smtClean="0"/>
              <a:t>mechanizacji rolnictwa i </a:t>
            </a:r>
            <a:r>
              <a:rPr lang="pl-PL" sz="1600" dirty="0" err="1" smtClean="0"/>
              <a:t>agrotroniki</a:t>
            </a:r>
            <a:endParaRPr lang="pl-PL" sz="1600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inż. środowiska i melioracji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architektury krajobrazu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agrobiznesu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weterynarii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analityk </a:t>
            </a:r>
          </a:p>
        </p:txBody>
      </p:sp>
    </p:spTree>
    <p:extLst>
      <p:ext uri="{BB962C8B-B14F-4D97-AF65-F5344CB8AC3E}">
        <p14:creationId xmlns:p14="http://schemas.microsoft.com/office/powerpoint/2010/main" val="41772251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4;g11f8ebcae52_0_0"/>
          <p:cNvSpPr/>
          <p:nvPr/>
        </p:nvSpPr>
        <p:spPr>
          <a:xfrm>
            <a:off x="0" y="0"/>
            <a:ext cx="12192000" cy="1140823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12 wysp tematycznych na Arenie Zawodów: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55621" y="1333694"/>
            <a:ext cx="540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IV.   POLIGRAFIA</a:t>
            </a:r>
            <a:r>
              <a:rPr lang="pl-PL" sz="2400" dirty="0">
                <a:latin typeface="Dosis" panose="02010803020202060003" pitchFamily="50" charset="-18"/>
              </a:rPr>
              <a:t>, FOTOGRAFIA I </a:t>
            </a:r>
            <a:r>
              <a:rPr lang="pl-PL" sz="2400" dirty="0" smtClean="0">
                <a:latin typeface="Dosis" panose="02010803020202060003" pitchFamily="50" charset="-18"/>
              </a:rPr>
              <a:t>REKLAMA: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26877" y="1795359"/>
            <a:ext cx="6096000" cy="27638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fotograf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fotografii i multimediów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grafiki i poligrafii cyfrowej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procesów drukowania</a:t>
            </a:r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sz="1600" dirty="0"/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55621" y="3752049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latin typeface="Dosis" panose="02010803020202060003" pitchFamily="50" charset="-18"/>
              </a:rPr>
              <a:t>V</a:t>
            </a:r>
            <a:r>
              <a:rPr lang="pl-PL" sz="2400" dirty="0" smtClean="0">
                <a:latin typeface="Dosis" panose="02010803020202060003" pitchFamily="50" charset="-18"/>
              </a:rPr>
              <a:t>.   TRANSPORT: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26877" y="4213714"/>
            <a:ext cx="368883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pojazdów samochodowych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b</a:t>
            </a:r>
            <a:r>
              <a:rPr lang="pl-PL" sz="1600" dirty="0" smtClean="0"/>
              <a:t>lacharz samochodowy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m</a:t>
            </a:r>
            <a:r>
              <a:rPr lang="pl-PL" sz="1600" dirty="0" smtClean="0"/>
              <a:t>echanik pojazdów samochodowych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l</a:t>
            </a:r>
            <a:r>
              <a:rPr lang="pl-PL" sz="1600" dirty="0" smtClean="0"/>
              <a:t>akiernik samochodowy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mechanik </a:t>
            </a:r>
            <a:r>
              <a:rPr lang="pl-PL" sz="1600" dirty="0" smtClean="0"/>
              <a:t>motocyklowy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5033554" y="1819852"/>
            <a:ext cx="6096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drukarz offsetowy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operator procesów introligatorskich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reklamy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drukarz </a:t>
            </a:r>
            <a:r>
              <a:rPr lang="pl-PL" sz="1600" dirty="0" err="1"/>
              <a:t>fleksograficzny</a:t>
            </a:r>
            <a:r>
              <a:rPr lang="pl-PL" sz="1600" dirty="0"/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5033554" y="4213714"/>
            <a:ext cx="6096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elektromechanik </a:t>
            </a:r>
            <a:r>
              <a:rPr lang="pl-PL" sz="1600" dirty="0"/>
              <a:t>pojazdów samochodowych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kierowca </a:t>
            </a:r>
            <a:r>
              <a:rPr lang="pl-PL" sz="1600" dirty="0"/>
              <a:t>mechanik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transportu </a:t>
            </a:r>
            <a:r>
              <a:rPr lang="pl-PL" sz="1600" dirty="0"/>
              <a:t>kolejowego </a:t>
            </a:r>
            <a:endParaRPr lang="pl-PL" sz="1600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blacharz samochodowy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5545040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4;g11f8ebcae52_0_0"/>
          <p:cNvSpPr/>
          <p:nvPr/>
        </p:nvSpPr>
        <p:spPr>
          <a:xfrm>
            <a:off x="0" y="0"/>
            <a:ext cx="12192000" cy="1140823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12 wysp tematycznych na Arenie Zawodów: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55621" y="1333694"/>
            <a:ext cx="4559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VI.   BUDOWNICTWO I INSTALACJE: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60426" y="1759580"/>
            <a:ext cx="6096000" cy="44873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budownictwa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robót wykończeniowych w budownictwie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budowy dróg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inżynierii sanitarnej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murarz-tynkarz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monter zabudowy i robót wykończeniowych w budownictwie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monter stolarki budowlanej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dekarz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sz="1600" dirty="0" smtClean="0"/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sz="1600" dirty="0"/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55621" y="5003545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VII.   DREWNO: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60426" y="5529701"/>
            <a:ext cx="5664308" cy="112646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technologii drewna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stolarz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cieśla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d</a:t>
            </a:r>
            <a:r>
              <a:rPr lang="pl-PL" sz="1600" dirty="0" smtClean="0"/>
              <a:t>ekarz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tapicer</a:t>
            </a:r>
          </a:p>
        </p:txBody>
      </p:sp>
      <p:sp>
        <p:nvSpPr>
          <p:cNvPr id="7" name="Prostokąt 6"/>
          <p:cNvSpPr/>
          <p:nvPr/>
        </p:nvSpPr>
        <p:spPr>
          <a:xfrm>
            <a:off x="6986757" y="1905527"/>
            <a:ext cx="60960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monter sieci i instalacji sanitarnych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geodeta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geolog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</a:t>
            </a:r>
            <a:r>
              <a:rPr lang="pl-PL" sz="1600" dirty="0"/>
              <a:t>obsługi przemysłu targowo-wystawienniczego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monter konstrukcji targowo-wystawienniczych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sz="1600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23977828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4;g11f8ebcae52_0_0"/>
          <p:cNvSpPr/>
          <p:nvPr/>
        </p:nvSpPr>
        <p:spPr>
          <a:xfrm>
            <a:off x="0" y="0"/>
            <a:ext cx="12192000" cy="1140823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12 wysp tematycznych na Arenie Zawodów: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55621" y="1333694"/>
            <a:ext cx="5410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VIII.   USŁUGI I RZEMIOSŁO ARTYSTYCZNE: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60426" y="175958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przemysłu mody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usług fryzjerskich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fryzjer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krawiec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stylista</a:t>
            </a:r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sz="1600" dirty="0"/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55621" y="4268553"/>
            <a:ext cx="5925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IX. </a:t>
            </a:r>
            <a:r>
              <a:rPr lang="pl-PL" sz="2400" dirty="0">
                <a:latin typeface="Dosis" panose="02010803020202060003" pitchFamily="50" charset="-18"/>
              </a:rPr>
              <a:t>ELEKTRYKA, ELEKTRONIKA I </a:t>
            </a:r>
            <a:r>
              <a:rPr lang="pl-PL" sz="2400" dirty="0" smtClean="0">
                <a:latin typeface="Dosis" panose="02010803020202060003" pitchFamily="50" charset="-18"/>
              </a:rPr>
              <a:t>ENERGETYKA: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60426" y="4730778"/>
            <a:ext cx="453361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elektroenergetyk transportu szynowego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elektryk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energetyk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elektronik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elektryk</a:t>
            </a:r>
          </a:p>
        </p:txBody>
      </p:sp>
      <p:sp>
        <p:nvSpPr>
          <p:cNvPr id="7" name="Prostokąt 6"/>
          <p:cNvSpPr/>
          <p:nvPr/>
        </p:nvSpPr>
        <p:spPr>
          <a:xfrm>
            <a:off x="5494039" y="183391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z</a:t>
            </a:r>
            <a:r>
              <a:rPr lang="pl-PL" sz="1600" dirty="0" smtClean="0"/>
              <a:t>łotnik - jubiler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ceramik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z</a:t>
            </a:r>
            <a:r>
              <a:rPr lang="pl-PL" sz="1600" dirty="0" smtClean="0"/>
              <a:t>dobnik ceramiki 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kowal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renowacji elementów architektury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494039" y="4730778"/>
            <a:ext cx="2089033" cy="14711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elektronik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automatyk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robotyk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automatyk</a:t>
            </a:r>
          </a:p>
        </p:txBody>
      </p:sp>
    </p:spTree>
    <p:extLst>
      <p:ext uri="{BB962C8B-B14F-4D97-AF65-F5344CB8AC3E}">
        <p14:creationId xmlns:p14="http://schemas.microsoft.com/office/powerpoint/2010/main" val="937894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4;g11f8ebcae52_0_0"/>
          <p:cNvSpPr/>
          <p:nvPr/>
        </p:nvSpPr>
        <p:spPr>
          <a:xfrm>
            <a:off x="0" y="0"/>
            <a:ext cx="12192000" cy="1140823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12 wysp tematycznych na Arenie Zawodów: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47426" y="1647788"/>
            <a:ext cx="441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latin typeface="Dosis" panose="02010803020202060003" pitchFamily="50" charset="-18"/>
              </a:rPr>
              <a:t>X</a:t>
            </a:r>
            <a:r>
              <a:rPr lang="pl-PL" sz="2400" dirty="0" smtClean="0">
                <a:latin typeface="Dosis" panose="02010803020202060003" pitchFamily="50" charset="-18"/>
              </a:rPr>
              <a:t>.   MECHANIKA I MECHATRONIKA: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30311" y="2109453"/>
            <a:ext cx="6096000" cy="379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mechatronik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mechanik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urządzeń dźwigowych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mechanik lotniczy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blacharz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ś</a:t>
            </a:r>
            <a:r>
              <a:rPr lang="pl-PL" sz="1600" dirty="0" smtClean="0"/>
              <a:t>lusarz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o</a:t>
            </a:r>
            <a:r>
              <a:rPr lang="pl-PL" sz="1600" dirty="0" smtClean="0"/>
              <a:t>perator obrabiarek skrawających</a:t>
            </a:r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sz="1600" dirty="0"/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307065" y="2109453"/>
            <a:ext cx="6096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optyk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urządzeń i systemów energetyki odnawialnej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m</a:t>
            </a:r>
            <a:r>
              <a:rPr lang="pl-PL" sz="1600" dirty="0" smtClean="0"/>
              <a:t>echatronik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chłodnictwa i klimatyzacji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awionik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technik precyzyjny</a:t>
            </a:r>
          </a:p>
        </p:txBody>
      </p:sp>
    </p:spTree>
    <p:extLst>
      <p:ext uri="{BB962C8B-B14F-4D97-AF65-F5344CB8AC3E}">
        <p14:creationId xmlns:p14="http://schemas.microsoft.com/office/powerpoint/2010/main" val="39175878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4;g11f8ebcae52_0_0"/>
          <p:cNvSpPr/>
          <p:nvPr/>
        </p:nvSpPr>
        <p:spPr>
          <a:xfrm>
            <a:off x="0" y="0"/>
            <a:ext cx="12192000" cy="1140823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12 wysp tematycznych na Arenie Zawodów: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612318" y="1459691"/>
            <a:ext cx="6016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XI. TECHNOLOGIA ŻYWNOŚCI I HOTELARSTWO: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38687" y="1852602"/>
            <a:ext cx="4054315" cy="2160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technologii żywności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</a:t>
            </a:r>
            <a:r>
              <a:rPr lang="pl-PL" sz="1600" dirty="0" smtClean="0"/>
              <a:t>echnik żywienia i usług gastronomicznych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kucharz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p</a:t>
            </a:r>
            <a:r>
              <a:rPr lang="pl-PL" sz="1600" dirty="0" smtClean="0"/>
              <a:t>rzetwórca mięsa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cukiernik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piekarz</a:t>
            </a:r>
            <a:endParaRPr lang="pl-PL" sz="1600" dirty="0"/>
          </a:p>
        </p:txBody>
      </p:sp>
      <p:sp>
        <p:nvSpPr>
          <p:cNvPr id="13" name="Prostokąt 12"/>
          <p:cNvSpPr/>
          <p:nvPr/>
        </p:nvSpPr>
        <p:spPr>
          <a:xfrm>
            <a:off x="612318" y="4332061"/>
            <a:ext cx="4883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latin typeface="Dosis" panose="02010803020202060003" pitchFamily="50" charset="-18"/>
              </a:rPr>
              <a:t>XII.   HANDEL, LOGISTYKA, SPEDYCJA:</a:t>
            </a:r>
            <a:endParaRPr lang="pl-PL" sz="2400" dirty="0">
              <a:latin typeface="Dosis" panose="02010803020202060003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38687" y="4793726"/>
            <a:ext cx="6096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eksploatacji portów i terminali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lotniskowych służb operacyjnych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logistyk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</a:t>
            </a:r>
            <a:r>
              <a:rPr lang="pl-PL" sz="1600" dirty="0" smtClean="0"/>
              <a:t>spedytor</a:t>
            </a:r>
            <a:endParaRPr lang="pl-PL" sz="1600" dirty="0"/>
          </a:p>
        </p:txBody>
      </p:sp>
      <p:sp>
        <p:nvSpPr>
          <p:cNvPr id="3" name="Prostokąt 2"/>
          <p:cNvSpPr/>
          <p:nvPr/>
        </p:nvSpPr>
        <p:spPr>
          <a:xfrm>
            <a:off x="5495386" y="1921356"/>
            <a:ext cx="6096000" cy="22898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przetwórstwa mleczarskiego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</a:t>
            </a:r>
            <a:r>
              <a:rPr lang="pl-PL" sz="1600" dirty="0" smtClean="0"/>
              <a:t>hotelarstwa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obsługi turystycznej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pracownik </a:t>
            </a:r>
            <a:r>
              <a:rPr lang="pl-PL" sz="1600" dirty="0"/>
              <a:t>obsługi hotelowej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 smtClean="0"/>
              <a:t>kelner </a:t>
            </a:r>
            <a:endParaRPr lang="pl-PL" sz="16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495386" y="4828155"/>
            <a:ext cx="6096000" cy="1094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magazynier - logistyk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technik handlowiec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1600" dirty="0"/>
              <a:t>sprzedawca </a:t>
            </a:r>
          </a:p>
        </p:txBody>
      </p:sp>
    </p:spTree>
    <p:extLst>
      <p:ext uri="{BB962C8B-B14F-4D97-AF65-F5344CB8AC3E}">
        <p14:creationId xmlns:p14="http://schemas.microsoft.com/office/powerpoint/2010/main" val="230560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84;p1"/>
          <p:cNvSpPr/>
          <p:nvPr/>
        </p:nvSpPr>
        <p:spPr>
          <a:xfrm>
            <a:off x="325120" y="355600"/>
            <a:ext cx="11790530" cy="6400800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Prostokąt zaokrąglony 1"/>
          <p:cNvSpPr/>
          <p:nvPr/>
        </p:nvSpPr>
        <p:spPr>
          <a:xfrm>
            <a:off x="215840" y="228600"/>
            <a:ext cx="11760301" cy="6400800"/>
          </a:xfrm>
          <a:prstGeom prst="roundRect">
            <a:avLst>
              <a:gd name="adj" fmla="val 28"/>
            </a:avLst>
          </a:prstGeom>
          <a:ln w="57150">
            <a:solidFill>
              <a:srgbClr val="41424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Prostokąt zaokrąglony 11"/>
          <p:cNvSpPr/>
          <p:nvPr/>
        </p:nvSpPr>
        <p:spPr>
          <a:xfrm rot="21369152">
            <a:off x="1647134" y="2177974"/>
            <a:ext cx="8728410" cy="1991273"/>
          </a:xfrm>
          <a:prstGeom prst="roundRect">
            <a:avLst>
              <a:gd name="adj" fmla="val 28"/>
            </a:avLst>
          </a:prstGeom>
          <a:solidFill>
            <a:srgbClr val="FFFFFF"/>
          </a:solidFill>
          <a:ln w="57150">
            <a:solidFill>
              <a:srgbClr val="41424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414241"/>
              </a:solidFill>
            </a:endParaRPr>
          </a:p>
        </p:txBody>
      </p:sp>
      <p:sp>
        <p:nvSpPr>
          <p:cNvPr id="321" name="Google Shape;89;p1"/>
          <p:cNvSpPr txBox="1"/>
          <p:nvPr/>
        </p:nvSpPr>
        <p:spPr>
          <a:xfrm rot="21360015">
            <a:off x="1830501" y="2797353"/>
            <a:ext cx="8295377" cy="78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4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lvl1pPr>
          </a:lstStyle>
          <a:p>
            <a:r>
              <a:rPr lang="pl-PL" b="1" dirty="0" smtClean="0">
                <a:latin typeface="Dosis" panose="02010303020202060003" pitchFamily="50" charset="-18"/>
              </a:rPr>
              <a:t>BARDZO DZIĘKUJEMY ZA UWAGĘ</a:t>
            </a:r>
            <a:endParaRPr b="1" dirty="0">
              <a:latin typeface="Dosis" panose="02010303020202060003" pitchFamily="50" charset="-18"/>
            </a:endParaRPr>
          </a:p>
        </p:txBody>
      </p:sp>
      <p:sp>
        <p:nvSpPr>
          <p:cNvPr id="322" name="Google Shape;92;p1"/>
          <p:cNvSpPr txBox="1"/>
          <p:nvPr/>
        </p:nvSpPr>
        <p:spPr>
          <a:xfrm>
            <a:off x="402515" y="5942783"/>
            <a:ext cx="3587338" cy="60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6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lvl1pPr>
          </a:lstStyle>
          <a:p>
            <a:r>
              <a:rPr b="1" dirty="0">
                <a:latin typeface="Dosis" panose="02010303020202060003" pitchFamily="50" charset="-18"/>
              </a:rPr>
              <a:t>cdzdm.pl</a:t>
            </a:r>
          </a:p>
        </p:txBody>
      </p:sp>
      <p:sp>
        <p:nvSpPr>
          <p:cNvPr id="323" name="Google Shape;945;g120ebccf994_0_144"/>
          <p:cNvSpPr txBox="1"/>
          <p:nvPr/>
        </p:nvSpPr>
        <p:spPr>
          <a:xfrm>
            <a:off x="4652650" y="5217328"/>
            <a:ext cx="6993439" cy="1281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r">
              <a:lnSpc>
                <a:spcPct val="110000"/>
              </a:lnSpc>
              <a:defRPr>
                <a:solidFill>
                  <a:srgbClr val="414241"/>
                </a:solidFill>
              </a:defRPr>
            </a:pPr>
            <a:r>
              <a:rPr dirty="0" err="1"/>
              <a:t>Opracowanie</a:t>
            </a:r>
            <a:r>
              <a:rPr dirty="0"/>
              <a:t>: </a:t>
            </a:r>
            <a:br>
              <a:rPr dirty="0"/>
            </a:br>
            <a:r>
              <a:rPr dirty="0" err="1"/>
              <a:t>Zespół</a:t>
            </a:r>
            <a:r>
              <a:rPr dirty="0"/>
              <a:t> </a:t>
            </a:r>
            <a:r>
              <a:rPr dirty="0" err="1"/>
              <a:t>pracowników</a:t>
            </a:r>
            <a:r>
              <a:rPr dirty="0"/>
              <a:t> ds. </a:t>
            </a:r>
            <a:r>
              <a:rPr dirty="0" err="1"/>
              <a:t>uczniów</a:t>
            </a:r>
            <a:r>
              <a:rPr dirty="0"/>
              <a:t> </a:t>
            </a:r>
            <a:r>
              <a:rPr dirty="0" err="1"/>
              <a:t>szkół</a:t>
            </a:r>
            <a:r>
              <a:rPr dirty="0"/>
              <a:t> </a:t>
            </a:r>
            <a:r>
              <a:rPr dirty="0" err="1"/>
              <a:t>podstawowych</a:t>
            </a:r>
            <a:endParaRPr dirty="0"/>
          </a:p>
          <a:p>
            <a:pPr algn="r">
              <a:lnSpc>
                <a:spcPct val="110000"/>
              </a:lnSpc>
              <a:defRPr>
                <a:solidFill>
                  <a:srgbClr val="414241"/>
                </a:solidFill>
              </a:defRPr>
            </a:pPr>
            <a:r>
              <a:rPr dirty="0"/>
              <a:t>Centrum </a:t>
            </a:r>
            <a:r>
              <a:rPr dirty="0" err="1"/>
              <a:t>Doradztwa</a:t>
            </a:r>
            <a:r>
              <a:rPr dirty="0"/>
              <a:t> </a:t>
            </a:r>
            <a:r>
              <a:rPr dirty="0" err="1"/>
              <a:t>Zawodowego</a:t>
            </a:r>
            <a:r>
              <a:rPr dirty="0"/>
              <a:t> </a:t>
            </a:r>
            <a:r>
              <a:rPr dirty="0" err="1"/>
              <a:t>dla</a:t>
            </a:r>
            <a:r>
              <a:rPr dirty="0"/>
              <a:t> </a:t>
            </a:r>
            <a:r>
              <a:rPr dirty="0" err="1"/>
              <a:t>Młodzieży</a:t>
            </a:r>
            <a:r>
              <a:rPr dirty="0"/>
              <a:t/>
            </a:r>
            <a:br>
              <a:rPr dirty="0"/>
            </a:br>
            <a:r>
              <a:rPr dirty="0" err="1"/>
              <a:t>ul</a:t>
            </a:r>
            <a:r>
              <a:rPr dirty="0"/>
              <a:t>. </a:t>
            </a:r>
            <a:r>
              <a:rPr dirty="0" err="1"/>
              <a:t>Działyńskich</a:t>
            </a:r>
            <a:r>
              <a:rPr dirty="0"/>
              <a:t> 4/5, 61-727 </a:t>
            </a:r>
            <a:r>
              <a:rPr dirty="0" err="1"/>
              <a:t>Poznań</a:t>
            </a:r>
            <a:endParaRPr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3" y="492138"/>
            <a:ext cx="1467398" cy="6682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;g11f8ebcae52_0_0"/>
          <p:cNvSpPr/>
          <p:nvPr/>
        </p:nvSpPr>
        <p:spPr>
          <a:xfrm>
            <a:off x="0" y="-20544"/>
            <a:ext cx="12192000" cy="1776415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Google Shape;106;p2"/>
          <p:cNvSpPr txBox="1"/>
          <p:nvPr/>
        </p:nvSpPr>
        <p:spPr>
          <a:xfrm>
            <a:off x="2452810" y="683115"/>
            <a:ext cx="4631287" cy="52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>
              <a:defRPr sz="2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sz="2800" b="1" dirty="0" smtClean="0">
                <a:latin typeface="Dosis" panose="02010303020202060003" pitchFamily="50" charset="-18"/>
              </a:rPr>
              <a:t>SYSTEM EDUKACJI W POLSCE </a:t>
            </a:r>
            <a:endParaRPr sz="2800" b="1" dirty="0">
              <a:latin typeface="Dosis" panose="02010303020202060003" pitchFamily="50" charset="-18"/>
            </a:endParaRPr>
          </a:p>
        </p:txBody>
      </p:sp>
      <p:grpSp>
        <p:nvGrpSpPr>
          <p:cNvPr id="7" name="Google Shape;103;p2"/>
          <p:cNvGrpSpPr/>
          <p:nvPr/>
        </p:nvGrpSpPr>
        <p:grpSpPr>
          <a:xfrm>
            <a:off x="841029" y="282285"/>
            <a:ext cx="1231610" cy="1187106"/>
            <a:chOff x="-1" y="-1"/>
            <a:chExt cx="844502" cy="844502"/>
          </a:xfrm>
        </p:grpSpPr>
        <p:sp>
          <p:nvSpPr>
            <p:cNvPr id="8" name="Koło"/>
            <p:cNvSpPr/>
            <p:nvPr/>
          </p:nvSpPr>
          <p:spPr>
            <a:xfrm>
              <a:off x="-1" y="-1"/>
              <a:ext cx="844502" cy="84450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41424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pPr>
              <a:endParaRPr b="1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  <p:sp>
          <p:nvSpPr>
            <p:cNvPr id="9" name="2"/>
            <p:cNvSpPr txBox="1"/>
            <p:nvPr/>
          </p:nvSpPr>
          <p:spPr>
            <a:xfrm>
              <a:off x="188448" y="216266"/>
              <a:ext cx="467604" cy="411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500">
                  <a:solidFill>
                    <a:srgbClr val="615D59"/>
                  </a:solidFill>
                  <a:latin typeface="Dosis Bold"/>
                  <a:ea typeface="Dosis Bold"/>
                  <a:cs typeface="Dosis Bold"/>
                  <a:sym typeface="Dosis Bold"/>
                </a:defRPr>
              </a:lvl1pPr>
            </a:lstStyle>
            <a:p>
              <a:r>
                <a:rPr lang="pl-PL" sz="3600" b="1" dirty="0">
                  <a:solidFill>
                    <a:srgbClr val="414241"/>
                  </a:solidFill>
                  <a:latin typeface="Dosis" panose="02010303020202060003" pitchFamily="50" charset="-18"/>
                </a:rPr>
                <a:t>1</a:t>
              </a:r>
              <a:endParaRPr sz="3600" b="1" dirty="0">
                <a:solidFill>
                  <a:srgbClr val="414241"/>
                </a:solidFill>
                <a:latin typeface="Dosis" panose="02010303020202060003" pitchFamily="50" charset="-18"/>
              </a:endParaRPr>
            </a:p>
          </p:txBody>
        </p:sp>
      </p:grpSp>
      <p:pic>
        <p:nvPicPr>
          <p:cNvPr id="10" name="obrazek" descr="obrazek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 rot="660000">
            <a:off x="5047813" y="4544509"/>
            <a:ext cx="2005362" cy="2271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ymek dialogowy"/>
          <p:cNvSpPr/>
          <p:nvPr/>
        </p:nvSpPr>
        <p:spPr>
          <a:xfrm flipH="1">
            <a:off x="9013047" y="3842606"/>
            <a:ext cx="2894912" cy="2223298"/>
          </a:xfrm>
          <a:prstGeom prst="wedgeEllipseCallout">
            <a:avLst>
              <a:gd name="adj1" fmla="val 51364"/>
              <a:gd name="adj2" fmla="val 35864"/>
            </a:avLst>
          </a:prstGeom>
          <a:solidFill>
            <a:srgbClr val="FFFFFF"/>
          </a:solidFill>
          <a:ln w="44450" cap="flat">
            <a:solidFill>
              <a:srgbClr val="41424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800">
                <a:solidFill>
                  <a:srgbClr val="625B55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endParaRPr/>
          </a:p>
        </p:txBody>
      </p:sp>
      <p:sp>
        <p:nvSpPr>
          <p:cNvPr id="12" name="Dymek dialogowy"/>
          <p:cNvSpPr/>
          <p:nvPr/>
        </p:nvSpPr>
        <p:spPr>
          <a:xfrm flipH="1">
            <a:off x="7251511" y="2215764"/>
            <a:ext cx="2439002" cy="1629902"/>
          </a:xfrm>
          <a:prstGeom prst="wedgeEllipseCallout">
            <a:avLst>
              <a:gd name="adj1" fmla="val 14515"/>
              <a:gd name="adj2" fmla="val 70514"/>
            </a:avLst>
          </a:prstGeom>
          <a:solidFill>
            <a:srgbClr val="FFFFFF"/>
          </a:solidFill>
          <a:ln w="44450" cap="flat">
            <a:solidFill>
              <a:srgbClr val="41424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800">
                <a:solidFill>
                  <a:srgbClr val="625B55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endParaRPr/>
          </a:p>
        </p:txBody>
      </p:sp>
      <p:sp>
        <p:nvSpPr>
          <p:cNvPr id="13" name="Dymek dialogowy"/>
          <p:cNvSpPr/>
          <p:nvPr/>
        </p:nvSpPr>
        <p:spPr>
          <a:xfrm flipH="1">
            <a:off x="4421570" y="2091270"/>
            <a:ext cx="2439002" cy="1629902"/>
          </a:xfrm>
          <a:prstGeom prst="wedgeEllipseCallout">
            <a:avLst>
              <a:gd name="adj1" fmla="val -4408"/>
              <a:gd name="adj2" fmla="val 70514"/>
            </a:avLst>
          </a:prstGeom>
          <a:solidFill>
            <a:srgbClr val="FFFFFF"/>
          </a:solidFill>
          <a:ln w="44450" cap="flat">
            <a:solidFill>
              <a:srgbClr val="41424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800">
                <a:solidFill>
                  <a:srgbClr val="625B55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endParaRPr/>
          </a:p>
        </p:txBody>
      </p:sp>
      <p:sp>
        <p:nvSpPr>
          <p:cNvPr id="14" name="Dymek dialogowy"/>
          <p:cNvSpPr/>
          <p:nvPr/>
        </p:nvSpPr>
        <p:spPr>
          <a:xfrm flipH="1">
            <a:off x="485840" y="4232365"/>
            <a:ext cx="2737494" cy="1978709"/>
          </a:xfrm>
          <a:prstGeom prst="wedgeEllipseCallout">
            <a:avLst>
              <a:gd name="adj1" fmla="val -50114"/>
              <a:gd name="adj2" fmla="val 42497"/>
            </a:avLst>
          </a:prstGeom>
          <a:solidFill>
            <a:srgbClr val="FFFFFF"/>
          </a:solidFill>
          <a:ln w="44450" cap="flat">
            <a:solidFill>
              <a:srgbClr val="41424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800">
                <a:solidFill>
                  <a:srgbClr val="625B55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endParaRPr/>
          </a:p>
        </p:txBody>
      </p:sp>
      <p:sp>
        <p:nvSpPr>
          <p:cNvPr id="15" name="Dymek dialogowy"/>
          <p:cNvSpPr/>
          <p:nvPr/>
        </p:nvSpPr>
        <p:spPr>
          <a:xfrm flipH="1">
            <a:off x="1233309" y="2091270"/>
            <a:ext cx="2439002" cy="1629902"/>
          </a:xfrm>
          <a:prstGeom prst="wedgeEllipseCallout">
            <a:avLst>
              <a:gd name="adj1" fmla="val -39043"/>
              <a:gd name="adj2" fmla="val 53417"/>
            </a:avLst>
          </a:prstGeom>
          <a:solidFill>
            <a:srgbClr val="FFFFFF"/>
          </a:solidFill>
          <a:ln w="44450" cap="flat">
            <a:solidFill>
              <a:srgbClr val="41424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800">
                <a:solidFill>
                  <a:srgbClr val="625B55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endParaRPr/>
          </a:p>
        </p:txBody>
      </p:sp>
      <p:sp>
        <p:nvSpPr>
          <p:cNvPr id="4" name="pole tekstowe 3"/>
          <p:cNvSpPr txBox="1"/>
          <p:nvPr/>
        </p:nvSpPr>
        <p:spPr>
          <a:xfrm rot="166608">
            <a:off x="9554028" y="4215592"/>
            <a:ext cx="2159001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Co innego mogę robić po profilu biologiczno-chemicznym, jeśli nie wybiorę medycyny?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786381" y="2444557"/>
            <a:ext cx="188079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Myriad Pro" panose="020B0503030403020204" pitchFamily="34" charset="0"/>
                <a:sym typeface="Calibri"/>
              </a:rPr>
              <a:t>Czy po branżowej</a:t>
            </a:r>
            <a:r>
              <a:rPr kumimoji="0" lang="pl-PL" sz="1800" b="0" i="0" u="none" strike="noStrike" cap="none" spc="0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Myriad Pro" panose="020B0503030403020204" pitchFamily="34" charset="0"/>
                <a:sym typeface="Calibri"/>
              </a:rPr>
              <a:t> szkole</a:t>
            </a:r>
            <a:r>
              <a:rPr kumimoji="0" lang="pl-PL" sz="1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Myriad Pro" panose="020B0503030403020204" pitchFamily="34" charset="0"/>
                <a:sym typeface="Calibri"/>
              </a:rPr>
              <a:t> mogę iść na studia? 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Myriad Pro" panose="020B0503030403020204" pitchFamily="34" charset="0"/>
              <a:sym typeface="Calibri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644859" y="2539813"/>
            <a:ext cx="204565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Myriad Pro" panose="020B0503030403020204" pitchFamily="34" charset="0"/>
                <a:sym typeface="Calibri"/>
              </a:rPr>
              <a:t>O co chodzi z tymi przedmiotami rozszerzonymi? 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Myriad Pro" panose="020B0503030403020204" pitchFamily="34" charset="0"/>
              <a:sym typeface="Calibri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654540" y="2429550"/>
            <a:ext cx="182878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 co jeśli profil/zawód mi się nie spodoba? 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Myriad Pro" panose="020B0503030403020204" pitchFamily="34" charset="0"/>
              <a:sym typeface="Calibri"/>
            </a:endParaRPr>
          </a:p>
        </p:txBody>
      </p:sp>
      <p:sp>
        <p:nvSpPr>
          <p:cNvPr id="17" name="pole tekstowe 16"/>
          <p:cNvSpPr txBox="1"/>
          <p:nvPr/>
        </p:nvSpPr>
        <p:spPr>
          <a:xfrm rot="21374866">
            <a:off x="1018902" y="4683989"/>
            <a:ext cx="210747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Czy na studia obowiązują egzaminy wstępne?  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Myriad Pro" panose="020B0503030403020204" pitchFamily="34" charset="0"/>
              <a:sym typeface="Calibri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31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" y="677381"/>
            <a:ext cx="12190279" cy="584533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645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62" y="271022"/>
            <a:ext cx="9145276" cy="63159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3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212;g11f03832672_0_76"/>
          <p:cNvSpPr/>
          <p:nvPr/>
        </p:nvSpPr>
        <p:spPr>
          <a:xfrm>
            <a:off x="5024846" y="1554"/>
            <a:ext cx="7167154" cy="6858000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Google Shape;215;g11f03832672_0_76"/>
          <p:cNvSpPr txBox="1"/>
          <p:nvPr/>
        </p:nvSpPr>
        <p:spPr>
          <a:xfrm>
            <a:off x="5940031" y="254701"/>
            <a:ext cx="5157051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200">
                <a:solidFill>
                  <a:srgbClr val="414241"/>
                </a:solidFill>
                <a:latin typeface="Dosis Bold"/>
                <a:ea typeface="Dosis Bold"/>
                <a:cs typeface="Dosis Bold"/>
                <a:sym typeface="Dosis Bold"/>
              </a:defRPr>
            </a:pPr>
            <a:r>
              <a:rPr lang="pl-PL" b="1" dirty="0" smtClean="0">
                <a:latin typeface="Dosis" panose="02010303020202060003" pitchFamily="50" charset="-18"/>
              </a:rPr>
              <a:t>Materiały: </a:t>
            </a:r>
            <a:endParaRPr b="1" dirty="0">
              <a:latin typeface="Dosis" panose="02010303020202060003" pitchFamily="50" charset="-18"/>
            </a:endParaRPr>
          </a:p>
        </p:txBody>
      </p:sp>
      <p:sp>
        <p:nvSpPr>
          <p:cNvPr id="176" name="Google Shape;216;g11f03832672_0_76"/>
          <p:cNvSpPr txBox="1"/>
          <p:nvPr/>
        </p:nvSpPr>
        <p:spPr>
          <a:xfrm>
            <a:off x="6529540" y="3428999"/>
            <a:ext cx="5157051" cy="430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200">
                <a:solidFill>
                  <a:srgbClr val="414241"/>
                </a:solidFill>
              </a:defRPr>
            </a:lvl1pPr>
          </a:lstStyle>
          <a:p>
            <a:endParaRPr dirty="0"/>
          </a:p>
        </p:txBody>
      </p:sp>
      <p:pic>
        <p:nvPicPr>
          <p:cNvPr id="178" name="Google Shape;213;g11f03832672_0_76" descr="Google Shape;213;g11f03832672_0_7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4" y="1284075"/>
            <a:ext cx="4866502" cy="34969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340;g11f8ebcae52_1_2"/>
          <p:cNvSpPr txBox="1"/>
          <p:nvPr/>
        </p:nvSpPr>
        <p:spPr>
          <a:xfrm>
            <a:off x="5294811" y="1005401"/>
            <a:ext cx="6897189" cy="6604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/>
              <a:t>Zestawienie wyników matur </a:t>
            </a:r>
            <a:r>
              <a:rPr lang="pl-PL" b="1" dirty="0" smtClean="0"/>
              <a:t>–  </a:t>
            </a:r>
            <a:r>
              <a:rPr lang="pl-PL" sz="2000" dirty="0" smtClean="0">
                <a:hlinkClick r:id="rId4"/>
              </a:rPr>
              <a:t>https</a:t>
            </a:r>
            <a:r>
              <a:rPr lang="pl-PL" sz="2000" dirty="0">
                <a:hlinkClick r:id="rId4"/>
              </a:rPr>
              <a:t>://</a:t>
            </a:r>
            <a:r>
              <a:rPr lang="pl-PL" sz="2000" dirty="0" smtClean="0">
                <a:hlinkClick r:id="rId4"/>
              </a:rPr>
              <a:t>www.cdzdm.pl/PL-H153/matura.html</a:t>
            </a:r>
            <a:r>
              <a:rPr lang="pl-PL" sz="2000" dirty="0" smtClean="0"/>
              <a:t> </a:t>
            </a:r>
            <a:endParaRPr sz="2000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 smtClean="0"/>
              <a:t>Wyniki rekrutacji na poznańskie uczelnie </a:t>
            </a:r>
            <a:r>
              <a:rPr lang="pl-PL" dirty="0"/>
              <a:t>– </a:t>
            </a:r>
            <a:r>
              <a:rPr lang="pl-PL" sz="2000" dirty="0">
                <a:hlinkClick r:id="rId5"/>
              </a:rPr>
              <a:t>https://</a:t>
            </a:r>
            <a:r>
              <a:rPr lang="pl-PL" sz="2000" dirty="0" smtClean="0">
                <a:hlinkClick r:id="rId5"/>
              </a:rPr>
              <a:t>www.cdzdm.pl/PL-H154/studia.html</a:t>
            </a:r>
            <a:endParaRPr lang="pl-PL" sz="2000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 smtClean="0"/>
              <a:t>Egzamin zawodowy w rekrutacji na studia</a:t>
            </a:r>
            <a:r>
              <a:rPr lang="pl-PL" dirty="0" smtClean="0"/>
              <a:t>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 smtClean="0"/>
              <a:t>Wyszukiwarka zawodów </a:t>
            </a:r>
            <a:r>
              <a:rPr lang="pl-PL" dirty="0"/>
              <a:t>–  </a:t>
            </a:r>
            <a:r>
              <a:rPr lang="pl-PL" dirty="0" smtClean="0"/>
              <a:t>         </a:t>
            </a:r>
            <a:r>
              <a:rPr lang="pl-PL" sz="2000" dirty="0" smtClean="0">
                <a:hlinkClick r:id="rId6"/>
              </a:rPr>
              <a:t>https</a:t>
            </a:r>
            <a:r>
              <a:rPr lang="pl-PL" sz="2000" dirty="0">
                <a:hlinkClick r:id="rId6"/>
              </a:rPr>
              <a:t>://</a:t>
            </a:r>
            <a:r>
              <a:rPr lang="pl-PL" sz="2000" dirty="0" smtClean="0">
                <a:hlinkClick r:id="rId6"/>
              </a:rPr>
              <a:t>www.cdzdm.pl/PL-H147/zawody.html</a:t>
            </a:r>
            <a:endParaRPr lang="pl-PL" sz="2000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 smtClean="0"/>
              <a:t>Zawody w technikach i branżowych szkołach I stopnia </a:t>
            </a:r>
            <a:r>
              <a:rPr lang="pl-PL" b="1" dirty="0"/>
              <a:t>- </a:t>
            </a:r>
            <a:r>
              <a:rPr lang="pl-PL" sz="2000" dirty="0">
                <a:hlinkClick r:id="rId7"/>
              </a:rPr>
              <a:t>https://</a:t>
            </a:r>
            <a:r>
              <a:rPr lang="pl-PL" sz="2000" dirty="0" smtClean="0">
                <a:hlinkClick r:id="rId7"/>
              </a:rPr>
              <a:t>www.cdzdm.pl/PL-H511/o-zawodach.html</a:t>
            </a:r>
            <a:r>
              <a:rPr lang="pl-PL" sz="2000" b="1" dirty="0" smtClean="0"/>
              <a:t>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b="1" dirty="0"/>
              <a:t>Moja strategia kariery (scenariusz dla nauczycieli) </a:t>
            </a:r>
            <a:r>
              <a:rPr lang="pl-PL" dirty="0"/>
              <a:t>- </a:t>
            </a:r>
            <a:r>
              <a:rPr lang="pl-PL" sz="2000" dirty="0">
                <a:hlinkClick r:id="rId8"/>
              </a:rPr>
              <a:t>https://www.cdzdm.pl/PL-H659/moja-strategia-kariery.html</a:t>
            </a:r>
            <a:r>
              <a:rPr lang="pl-PL" sz="2000" dirty="0"/>
              <a:t> </a:t>
            </a:r>
          </a:p>
          <a:p>
            <a:pPr>
              <a:lnSpc>
                <a:spcPct val="140000"/>
              </a:lnSpc>
              <a:buClr>
                <a:srgbClr val="3A96DB"/>
              </a:buClr>
              <a:buSzPct val="150000"/>
              <a:defRPr sz="2200">
                <a:solidFill>
                  <a:srgbClr val="414241"/>
                </a:solidFill>
              </a:defRPr>
            </a:pPr>
            <a:r>
              <a:rPr lang="pl-PL" b="1" dirty="0" smtClean="0"/>
              <a:t> </a:t>
            </a:r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 smtClean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55" y="1938569"/>
            <a:ext cx="3513293" cy="14904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30" y="1907177"/>
            <a:ext cx="8212183" cy="445054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95515" y="2873714"/>
            <a:ext cx="3326953" cy="329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2000" b="1" dirty="0"/>
              <a:t>Zestawienie średnich wyników egzaminu maturalnego w poznańskich liceach ogólnokształcących w 2022 </a:t>
            </a:r>
            <a:r>
              <a:rPr lang="pl-PL" sz="2000" b="1" dirty="0" smtClean="0"/>
              <a:t>roku:</a:t>
            </a:r>
            <a:endParaRPr lang="pl-PL" sz="2000" b="1" dirty="0"/>
          </a:p>
          <a:p>
            <a:pPr marL="342900" indent="-342900">
              <a:lnSpc>
                <a:spcPct val="14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endParaRPr lang="pl-PL" dirty="0"/>
          </a:p>
        </p:txBody>
      </p:sp>
      <p:sp>
        <p:nvSpPr>
          <p:cNvPr id="9" name="Google Shape;164;g11f8ebcae52_0_0"/>
          <p:cNvSpPr/>
          <p:nvPr/>
        </p:nvSpPr>
        <p:spPr>
          <a:xfrm>
            <a:off x="0" y="-23323"/>
            <a:ext cx="12192000" cy="1366348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Zestawienie </a:t>
            </a:r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wyników matur w poznańskich 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liceach </a:t>
            </a:r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ogólnokształcących i technikach: 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14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324" y="319191"/>
            <a:ext cx="6432350" cy="629251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97444" y="2227921"/>
            <a:ext cx="3734623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A96DB"/>
              </a:buClr>
              <a:buSzPct val="150000"/>
              <a:buFont typeface="Arial"/>
              <a:buChar char="•"/>
              <a:defRPr sz="2200">
                <a:solidFill>
                  <a:srgbClr val="414241"/>
                </a:solidFill>
              </a:defRPr>
            </a:pPr>
            <a:r>
              <a:rPr lang="pl-PL" sz="2000" b="1" dirty="0" smtClean="0"/>
              <a:t>Ranking </a:t>
            </a:r>
            <a:r>
              <a:rPr lang="pl-PL" sz="2000" b="1" dirty="0"/>
              <a:t>poznańskich </a:t>
            </a:r>
            <a:r>
              <a:rPr lang="pl-PL" sz="2000" b="1" dirty="0" smtClean="0"/>
              <a:t>liceów ogólnokształcących </a:t>
            </a:r>
            <a:r>
              <a:rPr lang="pl-PL" sz="2000" b="1" dirty="0"/>
              <a:t>wg najwyższych średnich wyników </a:t>
            </a:r>
            <a:r>
              <a:rPr lang="pl-PL" sz="2000" b="1" dirty="0" smtClean="0"/>
              <a:t>egzaminów maturalnych </a:t>
            </a:r>
            <a:r>
              <a:rPr lang="pl-PL" sz="2000" b="1" dirty="0"/>
              <a:t>z poszczególnych przedmiotów w 2022 </a:t>
            </a:r>
            <a:r>
              <a:rPr lang="pl-PL" sz="2000" b="1" dirty="0" smtClean="0"/>
              <a:t>roku:</a:t>
            </a: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37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8" y="5273121"/>
            <a:ext cx="9229296" cy="6607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8" y="5933896"/>
            <a:ext cx="9229296" cy="77328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75029" y="1499249"/>
            <a:ext cx="278011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Politechnika Poznańska</a:t>
            </a:r>
            <a:r>
              <a:rPr kumimoji="0" lang="pl-PL" sz="20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: </a:t>
            </a:r>
            <a:endParaRPr kumimoji="0" lang="pl-PL" sz="20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99404" y="3160622"/>
            <a:ext cx="415607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/>
              <a:t>Uniwersytet Ekonomiczny: </a:t>
            </a:r>
            <a:r>
              <a:rPr kumimoji="0" lang="pl-PL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03308" y="4811669"/>
            <a:ext cx="415607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/>
              <a:t>Uniwersytet im. Adama Mickiewicza:  </a:t>
            </a:r>
            <a:r>
              <a:rPr kumimoji="0" lang="pl-PL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8" y="1960701"/>
            <a:ext cx="9155755" cy="116083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68" y="3613660"/>
            <a:ext cx="9155755" cy="1167337"/>
          </a:xfrm>
          <a:prstGeom prst="rect">
            <a:avLst/>
          </a:prstGeom>
        </p:spPr>
      </p:pic>
      <p:sp>
        <p:nvSpPr>
          <p:cNvPr id="12" name="Google Shape;164;g11f8ebcae52_0_0"/>
          <p:cNvSpPr/>
          <p:nvPr/>
        </p:nvSpPr>
        <p:spPr>
          <a:xfrm>
            <a:off x="0" y="0"/>
            <a:ext cx="12192000" cy="1366348"/>
          </a:xfrm>
          <a:prstGeom prst="rect">
            <a:avLst/>
          </a:prstGeom>
          <a:solidFill>
            <a:srgbClr val="3A96DB">
              <a:alpha val="14902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</a:p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	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Wyniki </a:t>
            </a:r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osis" panose="02010803020202060003" pitchFamily="50" charset="-18"/>
              </a:rPr>
              <a:t>rekrutacji na poznańskie uczelnie wyższe: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  <a:p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Dosis" panose="02010803020202060003" pitchFamily="50" charset="-18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5" y="6069875"/>
            <a:ext cx="586288" cy="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6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CC7C0BC0CE2D48BEFE40AFBC95988E" ma:contentTypeVersion="6" ma:contentTypeDescription="Utwórz nowy dokument." ma:contentTypeScope="" ma:versionID="3c85d4495d3786ff6e19ce26884f5e2e">
  <xsd:schema xmlns:xsd="http://www.w3.org/2001/XMLSchema" xmlns:xs="http://www.w3.org/2001/XMLSchema" xmlns:p="http://schemas.microsoft.com/office/2006/metadata/properties" xmlns:ns2="30d180c1-915a-40a1-964f-1887fdc2e254" targetNamespace="http://schemas.microsoft.com/office/2006/metadata/properties" ma:root="true" ma:fieldsID="9e196c5891310068738861cd252e4f45" ns2:_="">
    <xsd:import namespace="30d180c1-915a-40a1-964f-1887fdc2e2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180c1-915a-40a1-964f-1887fdc2e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305EFC-E25E-47C8-BE34-EABFFDDF6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A089AC-1891-4FB9-BE37-A323AB89F205}">
  <ds:schemaRefs>
    <ds:schemaRef ds:uri="http://purl.org/dc/terms/"/>
    <ds:schemaRef ds:uri="http://schemas.microsoft.com/office/2006/metadata/properties"/>
    <ds:schemaRef ds:uri="30d180c1-915a-40a1-964f-1887fdc2e254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2CFB82-E3F3-488D-8D1D-E8A69C491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d180c1-915a-40a1-964f-1887fdc2e2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681</Words>
  <Application>Microsoft Office PowerPoint</Application>
  <PresentationFormat>Panoramiczny</PresentationFormat>
  <Paragraphs>204</Paragraphs>
  <Slides>26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Dosis</vt:lpstr>
      <vt:lpstr>Dosis Bold</vt:lpstr>
      <vt:lpstr>Myriad Pro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Ola</dc:creator>
  <cp:lastModifiedBy>Admin</cp:lastModifiedBy>
  <cp:revision>109</cp:revision>
  <dcterms:modified xsi:type="dcterms:W3CDTF">2023-02-13T08:46:55Z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0x01010012CC7C0BC0CE2D48BEFE40AFBC95988E</vt:lpwstr>
  </property>
</Properties>
</file>